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9" r:id="rId2"/>
    <p:sldId id="272" r:id="rId3"/>
    <p:sldId id="270" r:id="rId4"/>
    <p:sldId id="271" r:id="rId5"/>
    <p:sldId id="261" r:id="rId6"/>
    <p:sldId id="262" r:id="rId7"/>
    <p:sldId id="264" r:id="rId8"/>
    <p:sldId id="256" r:id="rId9"/>
    <p:sldId id="266" r:id="rId10"/>
    <p:sldId id="267" r:id="rId11"/>
    <p:sldId id="263" r:id="rId12"/>
    <p:sldId id="268" r:id="rId13"/>
    <p:sldId id="265" r:id="rId14"/>
    <p:sldId id="27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D04F4F-CA9E-EE10-C3D4-9F2F2872E681}" v="341" dt="2024-04-25T15:28:41.76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4/25/2024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4/25/2024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4/25/2024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4/25/2024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4/25/2024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4/25/2024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BA4B8-D4BB-2F5E-8CD8-F6E1FB914740}"/>
              </a:ext>
            </a:extLst>
          </p:cNvPr>
          <p:cNvSpPr>
            <a:spLocks noGrp="1"/>
          </p:cNvSpPr>
          <p:nvPr>
            <p:ph type="ctrTitle"/>
          </p:nvPr>
        </p:nvSpPr>
        <p:spPr/>
        <p:txBody>
          <a:bodyPr>
            <a:noAutofit/>
          </a:bodyPr>
          <a:lstStyle/>
          <a:p>
            <a:r>
              <a:rPr lang="en-US" dirty="0">
                <a:latin typeface="Calibri Light"/>
                <a:ea typeface="+mj-lt"/>
                <a:cs typeface="+mj-lt"/>
              </a:rPr>
              <a:t>Using ChatGPT to develop </a:t>
            </a:r>
            <a:r>
              <a:rPr lang="en-US" err="1">
                <a:latin typeface="Calibri Light"/>
                <a:ea typeface="+mj-lt"/>
                <a:cs typeface="+mj-lt"/>
              </a:rPr>
              <a:t>ShinyApps</a:t>
            </a:r>
            <a:r>
              <a:rPr lang="en-US" dirty="0">
                <a:latin typeface="Calibri Light"/>
                <a:ea typeface="+mj-lt"/>
                <a:cs typeface="+mj-lt"/>
              </a:rPr>
              <a:t> for visualizing the concentration of amoebas.</a:t>
            </a:r>
          </a:p>
        </p:txBody>
      </p:sp>
      <p:sp>
        <p:nvSpPr>
          <p:cNvPr id="3" name="Subtitle 2">
            <a:extLst>
              <a:ext uri="{FF2B5EF4-FFF2-40B4-BE49-F238E27FC236}">
                <a16:creationId xmlns:a16="http://schemas.microsoft.com/office/drawing/2014/main" id="{C238C50B-57F9-5E9B-3B2A-C94AD34CCEEF}"/>
              </a:ext>
            </a:extLst>
          </p:cNvPr>
          <p:cNvSpPr>
            <a:spLocks noGrp="1"/>
          </p:cNvSpPr>
          <p:nvPr>
            <p:ph type="subTitle" idx="1"/>
          </p:nvPr>
        </p:nvSpPr>
        <p:spPr>
          <a:xfrm>
            <a:off x="1524000" y="4690609"/>
            <a:ext cx="9144000" cy="1655762"/>
          </a:xfrm>
        </p:spPr>
        <p:txBody>
          <a:bodyPr vert="horz" lIns="91440" tIns="45720" rIns="91440" bIns="45720" rtlCol="0" anchor="t">
            <a:normAutofit/>
          </a:bodyPr>
          <a:lstStyle/>
          <a:p>
            <a:r>
              <a:rPr lang="en-US" sz="3200" dirty="0"/>
              <a:t>Elizabeth Ortiz</a:t>
            </a:r>
          </a:p>
          <a:p>
            <a:r>
              <a:rPr lang="en-US" sz="3200" dirty="0"/>
              <a:t>4/25/24</a:t>
            </a:r>
          </a:p>
        </p:txBody>
      </p:sp>
    </p:spTree>
    <p:extLst>
      <p:ext uri="{BB962C8B-B14F-4D97-AF65-F5344CB8AC3E}">
        <p14:creationId xmlns:p14="http://schemas.microsoft.com/office/powerpoint/2010/main" val="41960889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video4">
            <a:hlinkClick r:id="" action="ppaction://media"/>
            <a:extLst>
              <a:ext uri="{FF2B5EF4-FFF2-40B4-BE49-F238E27FC236}">
                <a16:creationId xmlns:a16="http://schemas.microsoft.com/office/drawing/2014/main" id="{124AEF6F-D235-FDB5-3C10-C33B18E8D30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29589" y="700479"/>
            <a:ext cx="11722924" cy="5466937"/>
          </a:xfrm>
          <a:prstGeom prst="rect">
            <a:avLst/>
          </a:prstGeom>
        </p:spPr>
      </p:pic>
    </p:spTree>
    <p:extLst>
      <p:ext uri="{BB962C8B-B14F-4D97-AF65-F5344CB8AC3E}">
        <p14:creationId xmlns:p14="http://schemas.microsoft.com/office/powerpoint/2010/main" val="1816995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graph&#10;&#10;Description automatically generated">
            <a:extLst>
              <a:ext uri="{FF2B5EF4-FFF2-40B4-BE49-F238E27FC236}">
                <a16:creationId xmlns:a16="http://schemas.microsoft.com/office/drawing/2014/main" id="{4A3D90DC-F1C5-4FD1-ADB9-E82A970327D6}"/>
              </a:ext>
            </a:extLst>
          </p:cNvPr>
          <p:cNvPicPr>
            <a:picLocks noChangeAspect="1"/>
          </p:cNvPicPr>
          <p:nvPr/>
        </p:nvPicPr>
        <p:blipFill>
          <a:blip r:embed="rId2"/>
          <a:stretch>
            <a:fillRect/>
          </a:stretch>
        </p:blipFill>
        <p:spPr>
          <a:xfrm>
            <a:off x="276225" y="695325"/>
            <a:ext cx="11639550" cy="5467350"/>
          </a:xfrm>
          <a:prstGeom prst="rect">
            <a:avLst/>
          </a:prstGeom>
        </p:spPr>
      </p:pic>
    </p:spTree>
    <p:extLst>
      <p:ext uri="{BB962C8B-B14F-4D97-AF65-F5344CB8AC3E}">
        <p14:creationId xmlns:p14="http://schemas.microsoft.com/office/powerpoint/2010/main" val="36400669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final video">
            <a:hlinkClick r:id="" action="ppaction://media"/>
            <a:extLst>
              <a:ext uri="{FF2B5EF4-FFF2-40B4-BE49-F238E27FC236}">
                <a16:creationId xmlns:a16="http://schemas.microsoft.com/office/drawing/2014/main" id="{2B1A173C-CB00-7FF0-E09A-B015945C7FA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49382" y="675080"/>
            <a:ext cx="11693236" cy="5507841"/>
          </a:xfrm>
          <a:prstGeom prst="rect">
            <a:avLst/>
          </a:prstGeom>
        </p:spPr>
      </p:pic>
    </p:spTree>
    <p:extLst>
      <p:ext uri="{BB962C8B-B14F-4D97-AF65-F5344CB8AC3E}">
        <p14:creationId xmlns:p14="http://schemas.microsoft.com/office/powerpoint/2010/main" val="2543627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28857AC-9C53-274C-20A3-24492F6511E4}"/>
              </a:ext>
            </a:extLst>
          </p:cNvPr>
          <p:cNvSpPr txBox="1"/>
          <p:nvPr/>
        </p:nvSpPr>
        <p:spPr>
          <a:xfrm>
            <a:off x="439387" y="271154"/>
            <a:ext cx="11303329" cy="63094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solidFill>
                  <a:srgbClr val="0D0D0D"/>
                </a:solidFill>
                <a:latin typeface="Calibri Light"/>
                <a:cs typeface="Calibri Light"/>
              </a:rPr>
              <a:t>What did I learn?</a:t>
            </a:r>
            <a:endParaRPr lang="en-US" sz="2500" dirty="0">
              <a:solidFill>
                <a:srgbClr val="000000"/>
              </a:solidFill>
              <a:latin typeface="Calibri Light"/>
              <a:cs typeface="Calibri Light"/>
            </a:endParaRPr>
          </a:p>
          <a:p>
            <a:endParaRPr lang="en-US" sz="3600" dirty="0">
              <a:solidFill>
                <a:srgbClr val="0D0D0D"/>
              </a:solidFill>
              <a:latin typeface="Calibri Light"/>
              <a:cs typeface="Calibri Light"/>
            </a:endParaRPr>
          </a:p>
          <a:p>
            <a:r>
              <a:rPr lang="en-US" sz="2400" dirty="0">
                <a:solidFill>
                  <a:srgbClr val="0D0D0D"/>
                </a:solidFill>
                <a:latin typeface="Calibri Light"/>
                <a:cs typeface="Calibri Light"/>
              </a:rPr>
              <a:t>Trial 1</a:t>
            </a:r>
            <a:endParaRPr lang="en-US" sz="2400" dirty="0">
              <a:solidFill>
                <a:srgbClr val="000000"/>
              </a:solidFill>
              <a:latin typeface="Calibri Light"/>
              <a:cs typeface="Calibri Light"/>
            </a:endParaRPr>
          </a:p>
          <a:p>
            <a:r>
              <a:rPr lang="en-US" sz="2400" dirty="0">
                <a:solidFill>
                  <a:srgbClr val="0D0D0D"/>
                </a:solidFill>
                <a:latin typeface="Calibri Light"/>
                <a:cs typeface="Calibri Light"/>
              </a:rPr>
              <a:t>I have data showing that varying </a:t>
            </a:r>
            <a:r>
              <a:rPr lang="en-US" sz="2400" b="1" dirty="0">
                <a:solidFill>
                  <a:srgbClr val="0D0D0D"/>
                </a:solidFill>
                <a:latin typeface="Calibri Light"/>
                <a:cs typeface="Calibri Light"/>
              </a:rPr>
              <a:t>drug concentrations will affect the cell concentration.</a:t>
            </a:r>
            <a:r>
              <a:rPr lang="en-US" sz="2400" dirty="0">
                <a:solidFill>
                  <a:srgbClr val="0D0D0D"/>
                </a:solidFill>
                <a:latin typeface="Calibri Light"/>
                <a:cs typeface="Calibri Light"/>
              </a:rPr>
              <a:t> How can </a:t>
            </a:r>
            <a:r>
              <a:rPr lang="en-US" sz="2400" err="1">
                <a:solidFill>
                  <a:srgbClr val="0D0D0D"/>
                </a:solidFill>
                <a:latin typeface="Calibri Light"/>
                <a:cs typeface="Calibri Light"/>
              </a:rPr>
              <a:t>i</a:t>
            </a:r>
            <a:r>
              <a:rPr lang="en-US" sz="2400" dirty="0">
                <a:solidFill>
                  <a:srgbClr val="0D0D0D"/>
                </a:solidFill>
                <a:latin typeface="Calibri Light"/>
                <a:cs typeface="Calibri Light"/>
              </a:rPr>
              <a:t> create a </a:t>
            </a:r>
            <a:r>
              <a:rPr lang="en-US" sz="2400" err="1">
                <a:solidFill>
                  <a:srgbClr val="0D0D0D"/>
                </a:solidFill>
                <a:latin typeface="Calibri Light"/>
                <a:cs typeface="Calibri Light"/>
              </a:rPr>
              <a:t>shinyapp</a:t>
            </a:r>
            <a:r>
              <a:rPr lang="en-US" sz="2400" dirty="0">
                <a:solidFill>
                  <a:srgbClr val="0D0D0D"/>
                </a:solidFill>
                <a:latin typeface="Calibri Light"/>
                <a:cs typeface="Calibri Light"/>
              </a:rPr>
              <a:t> through </a:t>
            </a:r>
            <a:r>
              <a:rPr lang="en-US" sz="2400" err="1">
                <a:solidFill>
                  <a:srgbClr val="0D0D0D"/>
                </a:solidFill>
                <a:latin typeface="Calibri Light"/>
                <a:cs typeface="Calibri Light"/>
              </a:rPr>
              <a:t>rstudio</a:t>
            </a:r>
            <a:r>
              <a:rPr lang="en-US" sz="2400" dirty="0">
                <a:solidFill>
                  <a:srgbClr val="0D0D0D"/>
                </a:solidFill>
                <a:latin typeface="Calibri Light"/>
                <a:cs typeface="Calibri Light"/>
              </a:rPr>
              <a:t> to demonstrate the </a:t>
            </a:r>
            <a:r>
              <a:rPr lang="en-US" sz="2400" b="1" dirty="0">
                <a:solidFill>
                  <a:srgbClr val="0D0D0D"/>
                </a:solidFill>
                <a:latin typeface="Calibri Light"/>
                <a:cs typeface="Calibri Light"/>
              </a:rPr>
              <a:t>interaction and effect of drug concentration to cell concentration?</a:t>
            </a:r>
            <a:endParaRPr lang="en-US" sz="2400" b="1" dirty="0">
              <a:solidFill>
                <a:srgbClr val="000000"/>
              </a:solidFill>
              <a:latin typeface="Calibri Light"/>
              <a:cs typeface="Calibri Light"/>
            </a:endParaRPr>
          </a:p>
          <a:p>
            <a:endParaRPr lang="en-US" sz="2400" dirty="0">
              <a:solidFill>
                <a:srgbClr val="0D0D0D"/>
              </a:solidFill>
              <a:latin typeface="Calibri Light"/>
              <a:cs typeface="Calibri Light"/>
            </a:endParaRPr>
          </a:p>
          <a:p>
            <a:r>
              <a:rPr lang="en-US" sz="2400" dirty="0">
                <a:solidFill>
                  <a:srgbClr val="000000"/>
                </a:solidFill>
                <a:latin typeface="Calibri Light"/>
                <a:cs typeface="Calibri Light"/>
              </a:rPr>
              <a:t>Trial 2</a:t>
            </a:r>
          </a:p>
          <a:p>
            <a:r>
              <a:rPr lang="en-US" sz="2400" dirty="0">
                <a:solidFill>
                  <a:srgbClr val="000000"/>
                </a:solidFill>
                <a:latin typeface="Calibri Light"/>
                <a:cs typeface="Calibri Light"/>
              </a:rPr>
              <a:t>I have data in a </a:t>
            </a:r>
            <a:r>
              <a:rPr lang="en-US" sz="2400" b="1" dirty="0">
                <a:solidFill>
                  <a:srgbClr val="000000"/>
                </a:solidFill>
                <a:latin typeface="Calibri Light"/>
                <a:cs typeface="Calibri Light"/>
              </a:rPr>
              <a:t>.csv file format</a:t>
            </a:r>
            <a:r>
              <a:rPr lang="en-US" sz="2400" dirty="0">
                <a:solidFill>
                  <a:srgbClr val="000000"/>
                </a:solidFill>
                <a:latin typeface="Calibri Light"/>
                <a:cs typeface="Calibri Light"/>
              </a:rPr>
              <a:t>. This </a:t>
            </a:r>
            <a:r>
              <a:rPr lang="en-US" sz="2400" b="1" dirty="0">
                <a:solidFill>
                  <a:srgbClr val="000000"/>
                </a:solidFill>
                <a:latin typeface="Calibri Light"/>
                <a:cs typeface="Calibri Light"/>
              </a:rPr>
              <a:t>data columns </a:t>
            </a:r>
            <a:r>
              <a:rPr lang="en-US" sz="2400" dirty="0">
                <a:solidFill>
                  <a:srgbClr val="000000"/>
                </a:solidFill>
                <a:latin typeface="Calibri Light"/>
                <a:cs typeface="Calibri Light"/>
              </a:rPr>
              <a:t>for Day, Amoeba, Toxin, reading, </a:t>
            </a:r>
            <a:r>
              <a:rPr lang="en-US" sz="2400" err="1">
                <a:solidFill>
                  <a:srgbClr val="000000"/>
                </a:solidFill>
                <a:latin typeface="Calibri Light"/>
                <a:cs typeface="Calibri Light"/>
              </a:rPr>
              <a:t>stdev</a:t>
            </a:r>
            <a:r>
              <a:rPr lang="en-US" sz="2400" dirty="0">
                <a:solidFill>
                  <a:srgbClr val="000000"/>
                </a:solidFill>
                <a:latin typeface="Calibri Light"/>
                <a:cs typeface="Calibri Light"/>
              </a:rPr>
              <a:t>. </a:t>
            </a:r>
            <a:r>
              <a:rPr lang="en-US" sz="2400" i="1" u="sng" dirty="0">
                <a:solidFill>
                  <a:srgbClr val="000000"/>
                </a:solidFill>
                <a:latin typeface="Calibri Light"/>
                <a:cs typeface="Calibri Light"/>
              </a:rPr>
              <a:t>The "Day" column has days "0", "4", "7", and "9". The "Toxin" column has concentration in the category of "High", "Medium", and "Low". The "Amoeba" column has the organism names of "</a:t>
            </a:r>
            <a:r>
              <a:rPr lang="en-US" sz="2400" i="1" u="sng" err="1">
                <a:solidFill>
                  <a:srgbClr val="000000"/>
                </a:solidFill>
                <a:latin typeface="Calibri Light"/>
                <a:cs typeface="Calibri Light"/>
              </a:rPr>
              <a:t>Vannella</a:t>
            </a:r>
            <a:r>
              <a:rPr lang="en-US" sz="2400" i="1" u="sng" dirty="0">
                <a:solidFill>
                  <a:srgbClr val="000000"/>
                </a:solidFill>
                <a:latin typeface="Calibri Light"/>
                <a:cs typeface="Calibri Light"/>
              </a:rPr>
              <a:t>", "</a:t>
            </a:r>
            <a:r>
              <a:rPr lang="en-US" sz="2400" i="1" u="sng" err="1">
                <a:solidFill>
                  <a:srgbClr val="000000"/>
                </a:solidFill>
                <a:latin typeface="Calibri Light"/>
                <a:cs typeface="Calibri Light"/>
              </a:rPr>
              <a:t>Vannella</a:t>
            </a:r>
            <a:r>
              <a:rPr lang="en-US" sz="2400" i="1" u="sng" dirty="0">
                <a:solidFill>
                  <a:srgbClr val="000000"/>
                </a:solidFill>
                <a:latin typeface="Calibri Light"/>
                <a:cs typeface="Calibri Light"/>
              </a:rPr>
              <a:t> Simplex" , and "</a:t>
            </a:r>
            <a:r>
              <a:rPr lang="en-US" sz="2400" i="1" u="sng" err="1">
                <a:solidFill>
                  <a:srgbClr val="000000"/>
                </a:solidFill>
                <a:latin typeface="Calibri Light"/>
                <a:cs typeface="Calibri Light"/>
              </a:rPr>
              <a:t>Krotonovella</a:t>
            </a:r>
            <a:r>
              <a:rPr lang="en-US" sz="2400" i="1" u="sng" dirty="0">
                <a:solidFill>
                  <a:srgbClr val="000000"/>
                </a:solidFill>
                <a:latin typeface="Calibri Light"/>
                <a:cs typeface="Calibri Light"/>
              </a:rPr>
              <a:t>". The "reading" column shows the varying concentration of the Amoeba organism. The "</a:t>
            </a:r>
            <a:r>
              <a:rPr lang="en-US" sz="2400" i="1" u="sng" err="1">
                <a:solidFill>
                  <a:srgbClr val="000000"/>
                </a:solidFill>
                <a:latin typeface="Calibri Light"/>
                <a:cs typeface="Calibri Light"/>
              </a:rPr>
              <a:t>stdev</a:t>
            </a:r>
            <a:r>
              <a:rPr lang="en-US" sz="2400" i="1" u="sng" dirty="0">
                <a:solidFill>
                  <a:srgbClr val="000000"/>
                </a:solidFill>
                <a:latin typeface="Calibri Light"/>
                <a:cs typeface="Calibri Light"/>
              </a:rPr>
              <a:t>" column shows the standard deviation for the results of the "reading" column. </a:t>
            </a:r>
            <a:r>
              <a:rPr lang="en-US" sz="2400" dirty="0">
                <a:solidFill>
                  <a:srgbClr val="000000"/>
                </a:solidFill>
                <a:latin typeface="Calibri Light"/>
                <a:cs typeface="Calibri Light"/>
              </a:rPr>
              <a:t>I want to create a </a:t>
            </a:r>
            <a:r>
              <a:rPr lang="en-US" sz="2400" err="1">
                <a:solidFill>
                  <a:srgbClr val="000000"/>
                </a:solidFill>
                <a:latin typeface="Calibri Light"/>
                <a:cs typeface="Calibri Light"/>
              </a:rPr>
              <a:t>shinyapp</a:t>
            </a:r>
            <a:r>
              <a:rPr lang="en-US" sz="2400" dirty="0">
                <a:solidFill>
                  <a:srgbClr val="000000"/>
                </a:solidFill>
                <a:latin typeface="Calibri Light"/>
                <a:cs typeface="Calibri Light"/>
              </a:rPr>
              <a:t> using </a:t>
            </a:r>
            <a:r>
              <a:rPr lang="en-US" sz="2400" err="1">
                <a:solidFill>
                  <a:srgbClr val="000000"/>
                </a:solidFill>
                <a:latin typeface="Calibri Light"/>
                <a:cs typeface="Calibri Light"/>
              </a:rPr>
              <a:t>rstudio</a:t>
            </a:r>
            <a:r>
              <a:rPr lang="en-US" sz="2400" dirty="0">
                <a:solidFill>
                  <a:srgbClr val="000000"/>
                </a:solidFill>
                <a:latin typeface="Calibri Light"/>
                <a:cs typeface="Calibri Light"/>
              </a:rPr>
              <a:t> to show how the </a:t>
            </a:r>
            <a:r>
              <a:rPr lang="en-US" sz="2400" b="1" dirty="0">
                <a:solidFill>
                  <a:srgbClr val="000000"/>
                </a:solidFill>
                <a:latin typeface="Calibri Light"/>
                <a:cs typeface="Calibri Light"/>
              </a:rPr>
              <a:t>"reading" concentrations for each "Amoeba" type changes in response to "Toxin" over "Day". </a:t>
            </a:r>
            <a:r>
              <a:rPr lang="en-US" sz="2400" dirty="0">
                <a:solidFill>
                  <a:srgbClr val="000000"/>
                </a:solidFill>
                <a:latin typeface="Calibri Light"/>
                <a:cs typeface="Calibri Light"/>
              </a:rPr>
              <a:t>Can you help me with this, please?</a:t>
            </a:r>
            <a:endParaRPr lang="en-US" sz="2400"/>
          </a:p>
        </p:txBody>
      </p:sp>
    </p:spTree>
    <p:extLst>
      <p:ext uri="{BB962C8B-B14F-4D97-AF65-F5344CB8AC3E}">
        <p14:creationId xmlns:p14="http://schemas.microsoft.com/office/powerpoint/2010/main" val="38341468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B07BD-288B-BD3B-985A-83BE40639C43}"/>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27853847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hite background with black text&#10;&#10;Description automatically generated">
            <a:extLst>
              <a:ext uri="{FF2B5EF4-FFF2-40B4-BE49-F238E27FC236}">
                <a16:creationId xmlns:a16="http://schemas.microsoft.com/office/drawing/2014/main" id="{20DB93C6-7556-B092-CCF5-A9E460E07953}"/>
              </a:ext>
            </a:extLst>
          </p:cNvPr>
          <p:cNvPicPr>
            <a:picLocks noChangeAspect="1"/>
          </p:cNvPicPr>
          <p:nvPr/>
        </p:nvPicPr>
        <p:blipFill>
          <a:blip r:embed="rId2"/>
          <a:stretch>
            <a:fillRect/>
          </a:stretch>
        </p:blipFill>
        <p:spPr>
          <a:xfrm>
            <a:off x="490157" y="0"/>
            <a:ext cx="8256050" cy="6858000"/>
          </a:xfrm>
          <a:prstGeom prst="rect">
            <a:avLst/>
          </a:prstGeom>
        </p:spPr>
      </p:pic>
    </p:spTree>
    <p:extLst>
      <p:ext uri="{BB962C8B-B14F-4D97-AF65-F5344CB8AC3E}">
        <p14:creationId xmlns:p14="http://schemas.microsoft.com/office/powerpoint/2010/main" val="2885491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74478-8BA8-2924-6289-083D29C010FC}"/>
              </a:ext>
            </a:extLst>
          </p:cNvPr>
          <p:cNvSpPr>
            <a:spLocks noGrp="1"/>
          </p:cNvSpPr>
          <p:nvPr>
            <p:ph type="title"/>
          </p:nvPr>
        </p:nvSpPr>
        <p:spPr>
          <a:xfrm>
            <a:off x="590797" y="513567"/>
            <a:ext cx="6131627" cy="6342887"/>
          </a:xfrm>
        </p:spPr>
        <p:txBody>
          <a:bodyPr vert="horz" lIns="91440" tIns="45720" rIns="91440" bIns="45720" rtlCol="0" anchor="ctr">
            <a:noAutofit/>
          </a:bodyPr>
          <a:lstStyle/>
          <a:p>
            <a:r>
              <a:rPr lang="en-US" u="sng" dirty="0">
                <a:latin typeface="Calibri Light"/>
                <a:ea typeface="+mj-lt"/>
                <a:cs typeface="+mj-lt"/>
              </a:rPr>
              <a:t>Research Questions</a:t>
            </a:r>
          </a:p>
          <a:p>
            <a:r>
              <a:rPr lang="en-US" dirty="0">
                <a:latin typeface="Calibri Light"/>
                <a:ea typeface="+mj-lt"/>
                <a:cs typeface="+mj-lt"/>
              </a:rPr>
              <a:t>Does microcystin </a:t>
            </a:r>
            <a:r>
              <a:rPr lang="en-US" dirty="0">
                <a:solidFill>
                  <a:schemeClr val="accent1"/>
                </a:solidFill>
                <a:latin typeface="Calibri Light"/>
                <a:ea typeface="+mj-lt"/>
                <a:cs typeface="+mj-lt"/>
              </a:rPr>
              <a:t>toxic </a:t>
            </a:r>
            <a:r>
              <a:rPr lang="en-US" dirty="0">
                <a:latin typeface="Calibri Light"/>
                <a:ea typeface="+mj-lt"/>
                <a:cs typeface="+mj-lt"/>
              </a:rPr>
              <a:t>exposure affect amoeba </a:t>
            </a:r>
            <a:r>
              <a:rPr lang="en-US" dirty="0">
                <a:solidFill>
                  <a:schemeClr val="accent1"/>
                </a:solidFill>
                <a:latin typeface="Calibri Light"/>
                <a:ea typeface="+mj-lt"/>
                <a:cs typeface="+mj-lt"/>
              </a:rPr>
              <a:t>concentration levels</a:t>
            </a:r>
            <a:r>
              <a:rPr lang="en-US" dirty="0">
                <a:latin typeface="Calibri Light"/>
                <a:ea typeface="+mj-lt"/>
                <a:cs typeface="+mj-lt"/>
              </a:rPr>
              <a:t>? </a:t>
            </a:r>
            <a:br>
              <a:rPr lang="en-US" dirty="0">
                <a:latin typeface="Calibri Light"/>
                <a:ea typeface="+mj-lt"/>
                <a:cs typeface="+mj-lt"/>
              </a:rPr>
            </a:br>
            <a:endParaRPr lang="en-US" dirty="0">
              <a:latin typeface="Calibri Light"/>
              <a:ea typeface="+mj-lt"/>
              <a:cs typeface="+mj-lt"/>
            </a:endParaRPr>
          </a:p>
          <a:p>
            <a:r>
              <a:rPr lang="en-US" dirty="0">
                <a:latin typeface="Calibri Light"/>
                <a:ea typeface="+mj-lt"/>
                <a:cs typeface="+mj-lt"/>
              </a:rPr>
              <a:t>Can we develop a tool to </a:t>
            </a:r>
            <a:r>
              <a:rPr lang="en-US" dirty="0">
                <a:solidFill>
                  <a:schemeClr val="accent1"/>
                </a:solidFill>
                <a:latin typeface="Calibri Light"/>
                <a:ea typeface="+mj-lt"/>
                <a:cs typeface="+mj-lt"/>
              </a:rPr>
              <a:t>visualize </a:t>
            </a:r>
            <a:r>
              <a:rPr lang="en-US" dirty="0">
                <a:latin typeface="Calibri Light"/>
                <a:ea typeface="+mj-lt"/>
                <a:cs typeface="+mj-lt"/>
              </a:rPr>
              <a:t>amoeba population growth rates?</a:t>
            </a:r>
          </a:p>
          <a:p>
            <a:endParaRPr lang="en-US" dirty="0"/>
          </a:p>
        </p:txBody>
      </p:sp>
      <p:pic>
        <p:nvPicPr>
          <p:cNvPr id="4" name="Picture 3" descr="A screenshot of a computer&#10;&#10;Description automatically generated">
            <a:extLst>
              <a:ext uri="{FF2B5EF4-FFF2-40B4-BE49-F238E27FC236}">
                <a16:creationId xmlns:a16="http://schemas.microsoft.com/office/drawing/2014/main" id="{6B6F0AF3-3D6C-AE09-DDF5-8996CB0D4BCE}"/>
              </a:ext>
            </a:extLst>
          </p:cNvPr>
          <p:cNvPicPr>
            <a:picLocks noChangeAspect="1"/>
          </p:cNvPicPr>
          <p:nvPr/>
        </p:nvPicPr>
        <p:blipFill>
          <a:blip r:embed="rId2"/>
          <a:stretch>
            <a:fillRect/>
          </a:stretch>
        </p:blipFill>
        <p:spPr>
          <a:xfrm>
            <a:off x="6718156" y="347663"/>
            <a:ext cx="5267325" cy="6162675"/>
          </a:xfrm>
          <a:prstGeom prst="rect">
            <a:avLst/>
          </a:prstGeom>
        </p:spPr>
      </p:pic>
    </p:spTree>
    <p:extLst>
      <p:ext uri="{BB962C8B-B14F-4D97-AF65-F5344CB8AC3E}">
        <p14:creationId xmlns:p14="http://schemas.microsoft.com/office/powerpoint/2010/main" val="35721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74478-8BA8-2924-6289-083D29C010FC}"/>
              </a:ext>
            </a:extLst>
          </p:cNvPr>
          <p:cNvSpPr>
            <a:spLocks noGrp="1"/>
          </p:cNvSpPr>
          <p:nvPr>
            <p:ph type="title"/>
          </p:nvPr>
        </p:nvSpPr>
        <p:spPr>
          <a:xfrm>
            <a:off x="838200" y="365125"/>
            <a:ext cx="10515600" cy="2869355"/>
          </a:xfrm>
        </p:spPr>
        <p:txBody>
          <a:bodyPr>
            <a:normAutofit/>
          </a:bodyPr>
          <a:lstStyle/>
          <a:p>
            <a:r>
              <a:rPr lang="en-US" u="sng" dirty="0">
                <a:latin typeface="Calibri Light"/>
                <a:ea typeface="+mj-lt"/>
                <a:cs typeface="+mj-lt"/>
              </a:rPr>
              <a:t>Objective</a:t>
            </a:r>
            <a:endParaRPr lang="en-US" u="sng" dirty="0">
              <a:latin typeface="Calibri Light"/>
              <a:cs typeface="Calibri Light"/>
            </a:endParaRPr>
          </a:p>
          <a:p>
            <a:endParaRPr lang="en-US" dirty="0">
              <a:latin typeface="Calibri Light"/>
              <a:cs typeface="Calibri Light"/>
            </a:endParaRPr>
          </a:p>
          <a:p>
            <a:r>
              <a:rPr lang="en-US" dirty="0">
                <a:latin typeface="Calibri Light"/>
                <a:ea typeface="+mj-lt"/>
                <a:cs typeface="+mj-lt"/>
              </a:rPr>
              <a:t>Obtain a functional ShinyApp that will display amoeba concentrations. </a:t>
            </a:r>
            <a:endParaRPr lang="en-US">
              <a:latin typeface="Calibri Light"/>
            </a:endParaRPr>
          </a:p>
        </p:txBody>
      </p:sp>
    </p:spTree>
    <p:extLst>
      <p:ext uri="{BB962C8B-B14F-4D97-AF65-F5344CB8AC3E}">
        <p14:creationId xmlns:p14="http://schemas.microsoft.com/office/powerpoint/2010/main" val="15704717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omputer screen shot of a code&#10;&#10;Description automatically generated">
            <a:extLst>
              <a:ext uri="{FF2B5EF4-FFF2-40B4-BE49-F238E27FC236}">
                <a16:creationId xmlns:a16="http://schemas.microsoft.com/office/drawing/2014/main" id="{08668660-A562-B566-C059-AC69447B877E}"/>
              </a:ext>
            </a:extLst>
          </p:cNvPr>
          <p:cNvPicPr>
            <a:picLocks noChangeAspect="1"/>
          </p:cNvPicPr>
          <p:nvPr/>
        </p:nvPicPr>
        <p:blipFill>
          <a:blip r:embed="rId2"/>
          <a:stretch>
            <a:fillRect/>
          </a:stretch>
        </p:blipFill>
        <p:spPr>
          <a:xfrm>
            <a:off x="1266825" y="347663"/>
            <a:ext cx="9658350" cy="6162675"/>
          </a:xfrm>
          <a:prstGeom prst="rect">
            <a:avLst/>
          </a:prstGeom>
        </p:spPr>
      </p:pic>
      <p:sp>
        <p:nvSpPr>
          <p:cNvPr id="3" name="TextBox 2">
            <a:extLst>
              <a:ext uri="{FF2B5EF4-FFF2-40B4-BE49-F238E27FC236}">
                <a16:creationId xmlns:a16="http://schemas.microsoft.com/office/drawing/2014/main" id="{BD0DF9F4-DD21-0BA5-38F6-9546AD0C0336}"/>
              </a:ext>
            </a:extLst>
          </p:cNvPr>
          <p:cNvSpPr txBox="1"/>
          <p:nvPr/>
        </p:nvSpPr>
        <p:spPr>
          <a:xfrm>
            <a:off x="6525490" y="508660"/>
            <a:ext cx="511826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a:solidFill>
                  <a:srgbClr val="C5060B"/>
                </a:solidFill>
                <a:latin typeface="Calibri Light"/>
                <a:cs typeface="Calibri Light"/>
              </a:rPr>
              <a:t>Error: object 'ui' not found</a:t>
            </a:r>
            <a:endParaRPr lang="en-US" sz="3600">
              <a:latin typeface="Calibri Light"/>
              <a:cs typeface="Calibri Light"/>
            </a:endParaRPr>
          </a:p>
        </p:txBody>
      </p:sp>
    </p:spTree>
    <p:extLst>
      <p:ext uri="{BB962C8B-B14F-4D97-AF65-F5344CB8AC3E}">
        <p14:creationId xmlns:p14="http://schemas.microsoft.com/office/powerpoint/2010/main" val="8595627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3FA63ED-9F52-D413-36B6-44964FE9914B}"/>
              </a:ext>
            </a:extLst>
          </p:cNvPr>
          <p:cNvSpPr txBox="1"/>
          <p:nvPr/>
        </p:nvSpPr>
        <p:spPr>
          <a:xfrm>
            <a:off x="587829" y="1211283"/>
            <a:ext cx="11144992"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latin typeface="Calibri Light"/>
                <a:cs typeface="Calibri Light"/>
              </a:rPr>
              <a:t>ChatGPT Says</a:t>
            </a:r>
          </a:p>
          <a:p>
            <a:endParaRPr lang="en-US" sz="3200" dirty="0">
              <a:latin typeface="Calibri Light"/>
              <a:cs typeface="Calibri Light"/>
            </a:endParaRPr>
          </a:p>
          <a:p>
            <a:pPr marL="228600" indent="-228600">
              <a:buFont typeface=""/>
              <a:buAutoNum type="arabicPeriod"/>
            </a:pPr>
            <a:r>
              <a:rPr lang="en-US" sz="3200" dirty="0">
                <a:latin typeface="Calibri Light"/>
                <a:cs typeface="Calibri Light"/>
              </a:rPr>
              <a:t>Incorrect Script Execution</a:t>
            </a:r>
          </a:p>
          <a:p>
            <a:pPr marL="228600" indent="-228600">
              <a:buAutoNum type="arabicPeriod"/>
            </a:pPr>
            <a:r>
              <a:rPr lang="en-US" sz="3200" dirty="0">
                <a:latin typeface="Calibri Light"/>
                <a:cs typeface="Calibri Light"/>
              </a:rPr>
              <a:t>Script Location</a:t>
            </a:r>
          </a:p>
          <a:p>
            <a:pPr marL="228600" indent="-228600">
              <a:buFontTx/>
              <a:buAutoNum type="arabicPeriod"/>
            </a:pPr>
            <a:r>
              <a:rPr lang="en-US" sz="3200" dirty="0">
                <a:latin typeface="Calibri Light"/>
                <a:cs typeface="Calibri Light"/>
              </a:rPr>
              <a:t>Syntax Errors</a:t>
            </a:r>
          </a:p>
          <a:p>
            <a:pPr marL="228600" indent="-228600">
              <a:buFontTx/>
              <a:buAutoNum type="arabicPeriod"/>
            </a:pPr>
            <a:r>
              <a:rPr lang="en-US" sz="3200" dirty="0">
                <a:latin typeface="Calibri Light"/>
                <a:cs typeface="Calibri Light"/>
              </a:rPr>
              <a:t>R Session</a:t>
            </a:r>
          </a:p>
          <a:p>
            <a:pPr marL="228600" indent="-228600">
              <a:buFontTx/>
              <a:buAutoNum type="arabicPeriod"/>
            </a:pPr>
            <a:r>
              <a:rPr lang="en-US" sz="3200" dirty="0">
                <a:latin typeface="Calibri Light"/>
                <a:cs typeface="Calibri Light"/>
              </a:rPr>
              <a:t>File Name</a:t>
            </a:r>
          </a:p>
        </p:txBody>
      </p:sp>
      <p:sp>
        <p:nvSpPr>
          <p:cNvPr id="5" name="TextBox 4">
            <a:extLst>
              <a:ext uri="{FF2B5EF4-FFF2-40B4-BE49-F238E27FC236}">
                <a16:creationId xmlns:a16="http://schemas.microsoft.com/office/drawing/2014/main" id="{A888D6F9-E7AF-5323-AFF6-883C80A1B3CF}"/>
              </a:ext>
            </a:extLst>
          </p:cNvPr>
          <p:cNvSpPr txBox="1"/>
          <p:nvPr/>
        </p:nvSpPr>
        <p:spPr>
          <a:xfrm>
            <a:off x="231568" y="251361"/>
            <a:ext cx="511826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a:solidFill>
                  <a:srgbClr val="C5060B"/>
                </a:solidFill>
                <a:latin typeface="Calibri Light"/>
                <a:cs typeface="Calibri Light"/>
              </a:rPr>
              <a:t>Error: object 'ui' not found</a:t>
            </a:r>
            <a:endParaRPr lang="en-US" sz="3600">
              <a:latin typeface="Calibri Light"/>
              <a:cs typeface="Calibri Light"/>
            </a:endParaRPr>
          </a:p>
        </p:txBody>
      </p:sp>
    </p:spTree>
    <p:extLst>
      <p:ext uri="{BB962C8B-B14F-4D97-AF65-F5344CB8AC3E}">
        <p14:creationId xmlns:p14="http://schemas.microsoft.com/office/powerpoint/2010/main" val="18885695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video code 2">
            <a:hlinkClick r:id="" action="ppaction://media"/>
            <a:extLst>
              <a:ext uri="{FF2B5EF4-FFF2-40B4-BE49-F238E27FC236}">
                <a16:creationId xmlns:a16="http://schemas.microsoft.com/office/drawing/2014/main" id="{EDB3375E-3550-4813-97F5-BB73D831954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56351" y="349332"/>
            <a:ext cx="7254153" cy="6406737"/>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A6CC5564-8462-1513-DC55-92A52D607110}"/>
              </a:ext>
            </a:extLst>
          </p:cNvPr>
          <p:cNvPicPr>
            <a:picLocks noChangeAspect="1"/>
          </p:cNvPicPr>
          <p:nvPr/>
        </p:nvPicPr>
        <p:blipFill>
          <a:blip r:embed="rId5"/>
          <a:stretch>
            <a:fillRect/>
          </a:stretch>
        </p:blipFill>
        <p:spPr>
          <a:xfrm>
            <a:off x="7539532" y="971117"/>
            <a:ext cx="4465741" cy="5173065"/>
          </a:xfrm>
          <a:prstGeom prst="rect">
            <a:avLst/>
          </a:prstGeom>
        </p:spPr>
      </p:pic>
    </p:spTree>
    <p:extLst>
      <p:ext uri="{BB962C8B-B14F-4D97-AF65-F5344CB8AC3E}">
        <p14:creationId xmlns:p14="http://schemas.microsoft.com/office/powerpoint/2010/main" val="1711337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Description automatically generated">
            <a:extLst>
              <a:ext uri="{FF2B5EF4-FFF2-40B4-BE49-F238E27FC236}">
                <a16:creationId xmlns:a16="http://schemas.microsoft.com/office/drawing/2014/main" id="{269C7B2A-6323-744A-E957-DDAE9B09C293}"/>
              </a:ext>
            </a:extLst>
          </p:cNvPr>
          <p:cNvPicPr>
            <a:picLocks noChangeAspect="1"/>
          </p:cNvPicPr>
          <p:nvPr/>
        </p:nvPicPr>
        <p:blipFill>
          <a:blip r:embed="rId2"/>
          <a:stretch>
            <a:fillRect/>
          </a:stretch>
        </p:blipFill>
        <p:spPr>
          <a:xfrm>
            <a:off x="890588" y="757238"/>
            <a:ext cx="10410825" cy="5343525"/>
          </a:xfrm>
          <a:prstGeom prst="rect">
            <a:avLst/>
          </a:prstGeom>
        </p:spPr>
      </p:pic>
    </p:spTree>
    <p:extLst>
      <p:ext uri="{BB962C8B-B14F-4D97-AF65-F5344CB8AC3E}">
        <p14:creationId xmlns:p14="http://schemas.microsoft.com/office/powerpoint/2010/main" val="1098572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de video 3">
            <a:hlinkClick r:id="" action="ppaction://media"/>
            <a:extLst>
              <a:ext uri="{FF2B5EF4-FFF2-40B4-BE49-F238E27FC236}">
                <a16:creationId xmlns:a16="http://schemas.microsoft.com/office/drawing/2014/main" id="{B8714FFD-30E9-8F11-7F60-26AE224F6F7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27512" y="422564"/>
            <a:ext cx="11336976" cy="6022768"/>
          </a:xfrm>
          <a:prstGeom prst="rect">
            <a:avLst/>
          </a:prstGeom>
        </p:spPr>
      </p:pic>
    </p:spTree>
    <p:extLst>
      <p:ext uri="{BB962C8B-B14F-4D97-AF65-F5344CB8AC3E}">
        <p14:creationId xmlns:p14="http://schemas.microsoft.com/office/powerpoint/2010/main" val="1044174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Using ChatGPT to develop ShinyApps for visualizing the concentration of amoebas.</vt:lpstr>
      <vt:lpstr>PowerPoint Presentation</vt:lpstr>
      <vt:lpstr>Research Questions Does microcystin toxic exposure affect amoeba concentration levels?   Can we develop a tool to visualize amoeba population growth rates? </vt:lpstr>
      <vt:lpstr>Objective  Obtain a functional ShinyApp that will display amoeba concentrations.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144</cp:revision>
  <dcterms:created xsi:type="dcterms:W3CDTF">2024-04-25T14:35:21Z</dcterms:created>
  <dcterms:modified xsi:type="dcterms:W3CDTF">2024-04-25T15:31:55Z</dcterms:modified>
</cp:coreProperties>
</file>

<file path=docProps/thumbnail.jpeg>
</file>